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4" r:id="rId3"/>
    <p:sldId id="285" r:id="rId4"/>
    <p:sldId id="303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6" r:id="rId14"/>
    <p:sldId id="297" r:id="rId15"/>
    <p:sldId id="306" r:id="rId16"/>
    <p:sldId id="311" r:id="rId17"/>
    <p:sldId id="312" r:id="rId18"/>
    <p:sldId id="313" r:id="rId19"/>
    <p:sldId id="314" r:id="rId20"/>
    <p:sldId id="315" r:id="rId21"/>
    <p:sldId id="316" r:id="rId22"/>
    <p:sldId id="320" r:id="rId23"/>
    <p:sldId id="321" r:id="rId24"/>
    <p:sldId id="276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www.bronnenuitamsterdam.nl/groot.asp?afb=negVH2319.JPG&amp;kader=" TargetMode="External"/><Relationship Id="rId2" Type="http://schemas.openxmlformats.org/officeDocument/2006/relationships/hyperlink" Target="http://www.bronnenuitamsterdam.nl/groot.asp?afb=negVH2239.jpg&amp;kader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bronnenuitamsterdam.nl/groot.asp?afb=Hilverdink.jpg&amp;kader=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Politieke stromingen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6149280" cy="1752600"/>
          </a:xfrm>
        </p:spPr>
        <p:txBody>
          <a:bodyPr/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Tijd van burgers en stoommachines</a:t>
            </a:r>
          </a:p>
          <a:p>
            <a:pPr algn="l"/>
            <a:r>
              <a:rPr lang="nl-NL" b="1" dirty="0" smtClean="0">
                <a:solidFill>
                  <a:schemeClr val="tx1"/>
                </a:solidFill>
              </a:rPr>
              <a:t>1800 – 1900</a:t>
            </a:r>
          </a:p>
          <a:p>
            <a:endParaRPr lang="nl-NL" dirty="0"/>
          </a:p>
        </p:txBody>
      </p:sp>
      <p:pic>
        <p:nvPicPr>
          <p:cNvPr id="4" name="Afbeelding 3" descr="Pictogram Tijdvak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514132"/>
            <a:ext cx="941176" cy="9411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70025"/>
            <a:ext cx="2465442" cy="340641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6" y="1470025"/>
            <a:ext cx="2360039" cy="340641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55" y="1528062"/>
            <a:ext cx="2465442" cy="3290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188" y="4364534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5085184"/>
            <a:ext cx="21602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dirty="0" smtClean="0"/>
              <a:t>Liberalisme</a:t>
            </a:r>
            <a:endParaRPr lang="nl-NL" sz="3200" b="1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76056" y="5085184"/>
            <a:ext cx="259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dirty="0" smtClean="0">
                <a:solidFill>
                  <a:srgbClr val="FF0000"/>
                </a:solidFill>
              </a:rPr>
              <a:t>Socialisme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Industrialisatie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39552" y="227687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Wat te doen aan de ellende van de arbeiders?</a:t>
            </a:r>
            <a:endParaRPr lang="nl-NL" sz="32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539552" y="364502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Niets doen</a:t>
            </a:r>
            <a:endParaRPr lang="nl-NL" sz="32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3635896" y="364502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b="1" dirty="0" smtClean="0"/>
              <a:t>Overheid moet ingrijpen</a:t>
            </a:r>
            <a:endParaRPr lang="nl-NL" sz="3200" b="1" dirty="0"/>
          </a:p>
        </p:txBody>
      </p:sp>
      <p:sp>
        <p:nvSpPr>
          <p:cNvPr id="16" name="PIJL-OMLAAG 15"/>
          <p:cNvSpPr/>
          <p:nvPr/>
        </p:nvSpPr>
        <p:spPr>
          <a:xfrm>
            <a:off x="1331640" y="2852936"/>
            <a:ext cx="288032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PIJL-OMLAAG 16"/>
          <p:cNvSpPr/>
          <p:nvPr/>
        </p:nvSpPr>
        <p:spPr>
          <a:xfrm>
            <a:off x="6156176" y="2852936"/>
            <a:ext cx="288032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IJL-OMLAAG 17"/>
          <p:cNvSpPr/>
          <p:nvPr/>
        </p:nvSpPr>
        <p:spPr>
          <a:xfrm>
            <a:off x="6156176" y="4221088"/>
            <a:ext cx="288032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IJL-OMLAAG 18"/>
          <p:cNvSpPr/>
          <p:nvPr/>
        </p:nvSpPr>
        <p:spPr>
          <a:xfrm>
            <a:off x="1331640" y="4221088"/>
            <a:ext cx="288032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318356" y="1052736"/>
            <a:ext cx="8507288" cy="5544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nl-NL" sz="2400" b="1" i="1" dirty="0" err="1" smtClean="0"/>
              <a:t>Societas</a:t>
            </a:r>
            <a:r>
              <a:rPr lang="nl-NL" sz="2400" b="1" dirty="0" smtClean="0"/>
              <a:t>= Latijn: verbond, bondgenoten</a:t>
            </a:r>
          </a:p>
          <a:p>
            <a:pPr>
              <a:lnSpc>
                <a:spcPct val="150000"/>
              </a:lnSpc>
              <a:buNone/>
            </a:pP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Industriële Revolutie </a:t>
            </a:r>
            <a:r>
              <a:rPr lang="nl-NL" sz="2400" b="1" dirty="0" smtClean="0">
                <a:sym typeface="Wingdings" pitchFamily="2" charset="2"/>
              </a:rPr>
              <a:t></a:t>
            </a:r>
            <a:r>
              <a:rPr lang="nl-NL" sz="2400" b="1" dirty="0" smtClean="0"/>
              <a:t> meer arbeiders.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Arbeiders leefden en werkten onder zeer slechte omstandigheden.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In de industriële samenleving is er een groot verschil tussen: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rijk en hoogopgeleid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arm en kansloos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Socialisten willen dit verschil kleiner maken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3892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069160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de </a:t>
            </a:r>
            <a:r>
              <a:rPr lang="nl-NL" sz="2400" b="1" i="1" u="sng" dirty="0" smtClean="0"/>
              <a:t>bezitters</a:t>
            </a:r>
          </a:p>
          <a:p>
            <a:pPr lvl="1"/>
            <a:r>
              <a:rPr lang="nl-NL" sz="2400" b="1" dirty="0" smtClean="0"/>
              <a:t>Van geld, grond en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productiemiddelen</a:t>
            </a:r>
          </a:p>
          <a:p>
            <a:pPr lvl="1"/>
            <a:r>
              <a:rPr lang="nl-NL" sz="2400" b="1" dirty="0" smtClean="0"/>
              <a:t>Kapitalistische en liberale groep</a:t>
            </a:r>
          </a:p>
          <a:p>
            <a:pPr lvl="1"/>
            <a:r>
              <a:rPr lang="nl-NL" sz="2400" b="1" dirty="0" smtClean="0"/>
              <a:t>De </a:t>
            </a:r>
            <a:r>
              <a:rPr lang="nl-N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bourgeoisie</a:t>
            </a:r>
          </a:p>
          <a:p>
            <a:pPr>
              <a:buNone/>
            </a:pPr>
            <a:endParaRPr lang="nl-NL" sz="2400" b="1" dirty="0" smtClean="0"/>
          </a:p>
          <a:p>
            <a:pPr>
              <a:buNone/>
            </a:pPr>
            <a:endParaRPr lang="nl-NL" sz="2400" b="1" dirty="0"/>
          </a:p>
          <a:p>
            <a:pPr>
              <a:buNone/>
            </a:pPr>
            <a:endParaRPr lang="nl-NL" sz="2400" b="1" dirty="0" smtClean="0"/>
          </a:p>
          <a:p>
            <a:r>
              <a:rPr lang="nl-NL" sz="2400" b="1" dirty="0" smtClean="0"/>
              <a:t>de </a:t>
            </a:r>
            <a:r>
              <a:rPr lang="nl-NL" sz="2400" b="1" i="1" u="sng" dirty="0" smtClean="0"/>
              <a:t>bezitlozen</a:t>
            </a:r>
            <a:endParaRPr lang="nl-NL" sz="2400" b="1" dirty="0" smtClean="0"/>
          </a:p>
          <a:p>
            <a:pPr lvl="1"/>
            <a:r>
              <a:rPr lang="nl-NL" sz="2400" b="1" dirty="0" smtClean="0"/>
              <a:t>De arbeiders zonder bezit</a:t>
            </a:r>
          </a:p>
          <a:p>
            <a:pPr lvl="1"/>
            <a:r>
              <a:rPr lang="nl-NL" sz="2400" b="1" dirty="0" smtClean="0"/>
              <a:t>Hebben alleen hun arbeid</a:t>
            </a:r>
          </a:p>
          <a:p>
            <a:pPr lvl="1"/>
            <a:r>
              <a:rPr lang="nl-NL" sz="2400" b="1" dirty="0" smtClean="0"/>
              <a:t>Uitgeknepen om zo veel mogelijk winst te maken</a:t>
            </a:r>
          </a:p>
          <a:p>
            <a:pPr>
              <a:buNone/>
            </a:pPr>
            <a:endParaRPr lang="nl-NL" b="1" dirty="0" smtClean="0"/>
          </a:p>
        </p:txBody>
      </p:sp>
      <p:pic>
        <p:nvPicPr>
          <p:cNvPr id="4" name="Afbeelding 3" descr="Bourgeoisie 19e eeu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212976"/>
            <a:ext cx="4899182" cy="3655250"/>
          </a:xfrm>
          <a:prstGeom prst="rect">
            <a:avLst/>
          </a:prstGeom>
        </p:spPr>
      </p:pic>
      <p:pic>
        <p:nvPicPr>
          <p:cNvPr id="5" name="Afbeelding 4" descr="proletaria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1319" y="2924944"/>
            <a:ext cx="3760571" cy="3024336"/>
          </a:xfrm>
          <a:prstGeom prst="rect">
            <a:avLst/>
          </a:prstGeom>
        </p:spPr>
      </p:pic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5262567" y="5716457"/>
            <a:ext cx="36004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 Marx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Tijdelijke aanduiding voor inhoud 6" descr="John Loc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8945" y="1358872"/>
            <a:ext cx="3600400" cy="4226556"/>
          </a:xfrm>
          <a:prstGeom prst="rect">
            <a:avLst/>
          </a:prstGeom>
        </p:spPr>
      </p:pic>
      <p:sp>
        <p:nvSpPr>
          <p:cNvPr id="8" name="Pijl-omhoog en -omlaag 7"/>
          <p:cNvSpPr/>
          <p:nvPr/>
        </p:nvSpPr>
        <p:spPr>
          <a:xfrm>
            <a:off x="1475656" y="3356992"/>
            <a:ext cx="504056" cy="1296144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0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10139 -0.308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541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nl-NL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l-NL" b="1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331912" y="1752600"/>
            <a:ext cx="8507288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Marx: ellende van de arbeiders wordt steeds groter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Grotere ellende 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revolutie</a:t>
            </a:r>
            <a:r>
              <a:rPr lang="nl-NL" sz="2400" b="1" dirty="0" smtClean="0"/>
              <a:t>: 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arbeiders nemen de macht over.</a:t>
            </a:r>
            <a:endParaRPr lang="nl-NL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Alle bezit in beslag genomen en eerlijk verdeeld over iedereen.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400" b="1" dirty="0" smtClean="0"/>
              <a:t>De arbeiders krijgen macht over de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productiemiddelen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Fabrieken en machines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è"/>
              <a:defRPr/>
            </a:pPr>
            <a:r>
              <a:rPr lang="nl-NL" sz="2400" b="1" dirty="0" smtClean="0">
                <a:sym typeface="Wingdings" panose="05000000000000000000" pitchFamily="2" charset="2"/>
              </a:rPr>
              <a:t>Eerlijkere verdeling van geld en macht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è"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Beter leven voor arbeiders</a:t>
            </a:r>
            <a:endParaRPr kumimoji="0" lang="nl-NL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296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nl-NL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l-NL" b="1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318356" y="1417638"/>
            <a:ext cx="8507288" cy="5069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nl-NL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Voorspelling van Marx kwam niet uit.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600" b="1" dirty="0" smtClean="0"/>
              <a:t>Sociale w</a:t>
            </a:r>
            <a:r>
              <a:rPr kumimoji="0" lang="nl-NL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etten</a:t>
            </a:r>
            <a:r>
              <a:rPr kumimoji="0" lang="nl-NL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nl-NL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 beter voor</a:t>
            </a:r>
            <a:r>
              <a:rPr kumimoji="0" lang="nl-NL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de arbeiders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600" b="1" dirty="0" smtClean="0"/>
              <a:t>Geen grote ellende</a:t>
            </a:r>
            <a:r>
              <a:rPr lang="nl-NL" sz="2600" b="1" dirty="0" smtClean="0">
                <a:sym typeface="Wingdings" pitchFamily="2" charset="2"/>
              </a:rPr>
              <a:t> geen revolutie</a:t>
            </a:r>
            <a:r>
              <a:rPr lang="nl-NL" sz="2600" b="1" dirty="0" smtClean="0"/>
              <a:t> </a:t>
            </a:r>
            <a:endParaRPr kumimoji="0" lang="nl-NL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De socialisten verdeeld in twee groepen: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nl-NL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Communisten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600" b="1" dirty="0"/>
              <a:t>Zij vonden dat er toch een revolutie moest komen.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600" b="1" dirty="0"/>
              <a:t>Als die niet vanzelf kwam, dan moest de revolutie maar een handje geholpen worden</a:t>
            </a:r>
            <a:r>
              <a:rPr lang="nl-NL" sz="2600" b="1" dirty="0" smtClean="0"/>
              <a:t>.</a:t>
            </a:r>
            <a:endParaRPr kumimoji="0" lang="nl-NL" sz="2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nl-NL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Sociaaldemocraten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600" b="1" dirty="0"/>
              <a:t>Zij verwachten geen revolutie meer.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600" b="1" dirty="0" smtClean="0"/>
              <a:t>Zij wilden </a:t>
            </a:r>
            <a:r>
              <a:rPr lang="nl-NL" sz="2600" b="1" dirty="0"/>
              <a:t>de arbeiders helpen door sociale wetten.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600" b="1" dirty="0" smtClean="0"/>
              <a:t>Zij proberen </a:t>
            </a:r>
            <a:r>
              <a:rPr lang="nl-NL" sz="2600" b="1" dirty="0"/>
              <a:t>in het parlement te komen</a:t>
            </a:r>
            <a:r>
              <a:rPr lang="nl-NL" sz="2600" b="1" dirty="0" smtClean="0"/>
              <a:t>.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27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Confessionalisme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7811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Het christendom staat centraal in de politiek. Het Woord van God is bepalend.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In Nederland zijn 2 belangrijke confessionele stromingen: protestanten (of: antirevolutionairen) en katholieken.</a:t>
            </a:r>
            <a:endParaRPr lang="nl-NL" sz="2400" b="1" dirty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Niet de overheid, maar de Kerk en de geestelijken moeten zich actief bemoeien met het leven van de mensen.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Protestanten en katholieken waren lang vijanden, maar in de politiek gingen ze steeds vaker samenwerken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8515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is wie?</a:t>
            </a:r>
            <a:b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Welke politieke stromingen herken je in de Tweede Kamer?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 descr="Nul tot nu Tweede Kamer 19e eeuw bewerk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293" y="1998810"/>
            <a:ext cx="8857322" cy="3463353"/>
          </a:xfrm>
        </p:spPr>
      </p:pic>
      <p:sp>
        <p:nvSpPr>
          <p:cNvPr id="6" name="Tekstvak 5">
            <a:hlinkClick r:id="rId3" action="ppaction://hlinksldjump"/>
          </p:cNvPr>
          <p:cNvSpPr txBox="1"/>
          <p:nvPr/>
        </p:nvSpPr>
        <p:spPr>
          <a:xfrm>
            <a:off x="683568" y="4365104"/>
            <a:ext cx="432048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Elephant" pitchFamily="18" charset="0"/>
              </a:rPr>
              <a:t>A</a:t>
            </a:r>
            <a:endParaRPr lang="nl-NL" sz="2800" b="1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10" name="Tekstvak 9">
            <a:hlinkClick r:id="rId4" action="ppaction://hlinksldjump"/>
          </p:cNvPr>
          <p:cNvSpPr txBox="1"/>
          <p:nvPr/>
        </p:nvSpPr>
        <p:spPr>
          <a:xfrm>
            <a:off x="7092280" y="4941168"/>
            <a:ext cx="432048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Elephant" pitchFamily="18" charset="0"/>
              </a:rPr>
              <a:t>D</a:t>
            </a:r>
            <a:endParaRPr lang="nl-NL" sz="2800" b="1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11" name="Tekstvak 10">
            <a:hlinkClick r:id="rId5" action="ppaction://hlinksldjump"/>
          </p:cNvPr>
          <p:cNvSpPr txBox="1"/>
          <p:nvPr/>
        </p:nvSpPr>
        <p:spPr>
          <a:xfrm>
            <a:off x="5652120" y="3429000"/>
            <a:ext cx="432048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Elephant" pitchFamily="18" charset="0"/>
              </a:rPr>
              <a:t>C</a:t>
            </a:r>
            <a:endParaRPr lang="nl-NL" sz="2800" b="1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12" name="Tekstvak 11">
            <a:hlinkClick r:id="rId6" action="ppaction://hlinksldjump"/>
          </p:cNvPr>
          <p:cNvSpPr txBox="1"/>
          <p:nvPr/>
        </p:nvSpPr>
        <p:spPr>
          <a:xfrm>
            <a:off x="4283968" y="4869160"/>
            <a:ext cx="432048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  <a:latin typeface="Elephant" pitchFamily="18" charset="0"/>
              </a:rPr>
              <a:t>B</a:t>
            </a:r>
            <a:endParaRPr lang="nl-NL" sz="2800" b="1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51520" y="5877272"/>
            <a:ext cx="83529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 op de blauwe vakjes om je antwoord te controleren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al 13"/>
          <p:cNvSpPr/>
          <p:nvPr/>
        </p:nvSpPr>
        <p:spPr>
          <a:xfrm>
            <a:off x="1907704" y="2708920"/>
            <a:ext cx="1656184" cy="7920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2915816" y="2060848"/>
            <a:ext cx="1944216" cy="7200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6156176" y="2060848"/>
            <a:ext cx="1656184" cy="7920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4067944" y="2780928"/>
            <a:ext cx="1440160" cy="64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6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Conservatisme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Hij wil alles bij het oude laten en niets veranderen.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hlinkClick r:id="rId2" action="ppaction://hlinksldjump"/>
          </p:cNvPr>
          <p:cNvSpPr txBox="1"/>
          <p:nvPr/>
        </p:nvSpPr>
        <p:spPr>
          <a:xfrm>
            <a:off x="3059832" y="4365104"/>
            <a:ext cx="30243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 hier om terug te gaan</a:t>
            </a:r>
            <a:endParaRPr lang="nl-NL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72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= Katholieken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Hij verwijst naar een klooster: dat hoort bij de katholieken.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hlinkClick r:id="rId2" action="ppaction://hlinksldjump"/>
          </p:cNvPr>
          <p:cNvSpPr txBox="1"/>
          <p:nvPr/>
        </p:nvSpPr>
        <p:spPr>
          <a:xfrm>
            <a:off x="3059832" y="4365104"/>
            <a:ext cx="30243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 hier om terug te gaan</a:t>
            </a:r>
            <a:endParaRPr lang="nl-NL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915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Liberalisme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Hij wil dat iedereen zelf mag kiezen wat hij wil.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hlinkClick r:id="rId2" action="ppaction://hlinksldjump"/>
          </p:cNvPr>
          <p:cNvSpPr txBox="1"/>
          <p:nvPr/>
        </p:nvSpPr>
        <p:spPr>
          <a:xfrm>
            <a:off x="3059832" y="4365104"/>
            <a:ext cx="30243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 hier om terug te gaan</a:t>
            </a:r>
            <a:endParaRPr lang="nl-NL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88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choolpl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641"/>
            <a:ext cx="5304842" cy="35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868144" y="260648"/>
            <a:ext cx="3095625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Ontstaan industriële 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samenleving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40152" y="2132856"/>
            <a:ext cx="2952750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‘Gewone’ man steeds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 belangrijker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940152" y="3717032"/>
            <a:ext cx="2951162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Eisen inspraak in bestuur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7452320" y="1412776"/>
            <a:ext cx="0" cy="72008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452320" y="2996952"/>
            <a:ext cx="0" cy="6492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940152" y="5301208"/>
            <a:ext cx="2952328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Liberalisme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7452320" y="4581128"/>
            <a:ext cx="0" cy="6492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8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= Antirevolutionairen 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Hij is tegen revoluties. Dat is typisch voor de protestanten in de politiek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8" name="Tekstvak 7">
            <a:hlinkClick r:id="rId2" action="ppaction://hlinksldjump"/>
          </p:cNvPr>
          <p:cNvSpPr txBox="1"/>
          <p:nvPr/>
        </p:nvSpPr>
        <p:spPr>
          <a:xfrm>
            <a:off x="3059832" y="4365104"/>
            <a:ext cx="30243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 hier om terug te gaan</a:t>
            </a:r>
            <a:endParaRPr lang="nl-NL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665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39552" y="260648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nl-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Liberalisme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Kapitalisme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Vrijheid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 markt economie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 rijke burgers 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44008" y="279764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nl-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Socialisme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 gelijkheid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 arbeiders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Tegen kapitalisme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Tegen standen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3501008"/>
            <a:ext cx="3672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nl-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Conservatisme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Niets willen veranderen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Tegen revolutie 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 koning en adel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Geen macht voor burgers/arbeiders 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499992" y="3503890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nl-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Confessionalisme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 god, Kerk en bijbel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Tegen revoluties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Tegen gelijkheid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 standen</a:t>
            </a:r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4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Ontwikkeling  van de ideologieën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563888" y="836712"/>
            <a:ext cx="1872208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Franse Revolutie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292080" y="1916832"/>
            <a:ext cx="1872208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Tegenstanders: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</a:rPr>
              <a:t>geen veranderingen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835696" y="1916832"/>
            <a:ext cx="1872208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Voorstanders: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</a:rPr>
              <a:t>meer inspraak voor het volk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10" name="Gebogen verbindingslijn 9"/>
          <p:cNvCxnSpPr>
            <a:stCxn id="4" idx="2"/>
            <a:endCxn id="5" idx="0"/>
          </p:cNvCxnSpPr>
          <p:nvPr/>
        </p:nvCxnSpPr>
        <p:spPr>
          <a:xfrm rot="16200000" flipH="1">
            <a:off x="5008694" y="697342"/>
            <a:ext cx="710788" cy="172819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rm 13"/>
          <p:cNvCxnSpPr>
            <a:stCxn id="4" idx="2"/>
            <a:endCxn id="6" idx="0"/>
          </p:cNvCxnSpPr>
          <p:nvPr/>
        </p:nvCxnSpPr>
        <p:spPr>
          <a:xfrm rot="5400000">
            <a:off x="3280502" y="697342"/>
            <a:ext cx="710788" cy="172819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orm 13"/>
          <p:cNvCxnSpPr/>
          <p:nvPr/>
        </p:nvCxnSpPr>
        <p:spPr>
          <a:xfrm rot="5400000">
            <a:off x="1907704" y="2852936"/>
            <a:ext cx="864096" cy="86409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bogen verbindingslijn 21"/>
          <p:cNvCxnSpPr/>
          <p:nvPr/>
        </p:nvCxnSpPr>
        <p:spPr>
          <a:xfrm rot="16200000" flipH="1">
            <a:off x="2771800" y="2852936"/>
            <a:ext cx="864096" cy="86409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bogen verbindingslijn 28"/>
          <p:cNvCxnSpPr/>
          <p:nvPr/>
        </p:nvCxnSpPr>
        <p:spPr>
          <a:xfrm rot="16200000" flipH="1">
            <a:off x="6228184" y="2852936"/>
            <a:ext cx="864096" cy="86409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orm 13"/>
          <p:cNvCxnSpPr/>
          <p:nvPr/>
        </p:nvCxnSpPr>
        <p:spPr>
          <a:xfrm rot="5400000">
            <a:off x="5364088" y="2852936"/>
            <a:ext cx="864096" cy="86409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626893" y="3717032"/>
            <a:ext cx="1872208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Voor arbeiders</a:t>
            </a:r>
          </a:p>
          <a:p>
            <a:pPr>
              <a:buFont typeface="Arial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Rijkdom eerlijk verdelen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699792" y="3717032"/>
            <a:ext cx="1944216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Voor rijke burgers</a:t>
            </a:r>
          </a:p>
          <a:p>
            <a:pPr>
              <a:buFont typeface="Arial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Verschil in rijkdom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6732240" y="3717032"/>
            <a:ext cx="1872208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Macht voor het christendom</a:t>
            </a:r>
          </a:p>
          <a:p>
            <a:pPr>
              <a:buFont typeface="Arial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Grote rol Kerk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4754973" y="3717032"/>
            <a:ext cx="1872208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Macht voor koning en adel</a:t>
            </a:r>
          </a:p>
          <a:p>
            <a:pPr>
              <a:buFont typeface="Arial" pitchFamily="34" charset="0"/>
              <a:buChar char="•"/>
            </a:pPr>
            <a:r>
              <a:rPr lang="nl-NL" b="1" dirty="0" smtClean="0">
                <a:solidFill>
                  <a:schemeClr val="bg1"/>
                </a:solidFill>
              </a:rPr>
              <a:t>Grote rol staat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36" name="Rechte verbindingslijn met pijl 35"/>
          <p:cNvCxnSpPr>
            <a:stCxn id="31" idx="2"/>
          </p:cNvCxnSpPr>
          <p:nvPr/>
        </p:nvCxnSpPr>
        <p:spPr>
          <a:xfrm flipH="1">
            <a:off x="1547664" y="4640362"/>
            <a:ext cx="15333" cy="588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H="1">
            <a:off x="3635896" y="4653136"/>
            <a:ext cx="15333" cy="588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H="1">
            <a:off x="5508104" y="4653136"/>
            <a:ext cx="15333" cy="588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 flipH="1">
            <a:off x="7596336" y="4653136"/>
            <a:ext cx="15333" cy="588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611560" y="5229200"/>
            <a:ext cx="1872208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socialisme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699792" y="5229200"/>
            <a:ext cx="1872208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liberalisme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4716016" y="5229200"/>
            <a:ext cx="1872208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conservatisme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6732240" y="5229200"/>
            <a:ext cx="1872208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confessionalisme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44" name="Vorm 13"/>
          <p:cNvCxnSpPr/>
          <p:nvPr/>
        </p:nvCxnSpPr>
        <p:spPr>
          <a:xfrm rot="5400000">
            <a:off x="1115616" y="5600257"/>
            <a:ext cx="432048" cy="43204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bogen verbindingslijn 45"/>
          <p:cNvCxnSpPr/>
          <p:nvPr/>
        </p:nvCxnSpPr>
        <p:spPr>
          <a:xfrm rot="16200000" flipH="1">
            <a:off x="1547664" y="5600257"/>
            <a:ext cx="432048" cy="43204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Vorm 13"/>
          <p:cNvCxnSpPr/>
          <p:nvPr/>
        </p:nvCxnSpPr>
        <p:spPr>
          <a:xfrm rot="5400000">
            <a:off x="7164288" y="5600257"/>
            <a:ext cx="432048" cy="43204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bogen verbindingslijn 50"/>
          <p:cNvCxnSpPr/>
          <p:nvPr/>
        </p:nvCxnSpPr>
        <p:spPr>
          <a:xfrm rot="16200000" flipH="1">
            <a:off x="7596336" y="5600257"/>
            <a:ext cx="432048" cy="43204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107504" y="6032305"/>
            <a:ext cx="1512168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chemeClr val="bg1"/>
                </a:solidFill>
              </a:rPr>
              <a:t>communisme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1691680" y="6032305"/>
            <a:ext cx="1800200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chemeClr val="bg1"/>
                </a:solidFill>
              </a:rPr>
              <a:t>Sociaaldemocraten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7668344" y="6032305"/>
            <a:ext cx="1296144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chemeClr val="bg1"/>
                </a:solidFill>
              </a:rPr>
              <a:t>katholieken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5652120" y="6032305"/>
            <a:ext cx="1944216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chemeClr val="bg1"/>
                </a:solidFill>
              </a:rPr>
              <a:t>protestanten</a:t>
            </a:r>
          </a:p>
          <a:p>
            <a:pPr algn="ctr"/>
            <a:r>
              <a:rPr lang="nl-NL" sz="1600" b="1" dirty="0" smtClean="0">
                <a:solidFill>
                  <a:schemeClr val="bg1"/>
                </a:solidFill>
              </a:rPr>
              <a:t>(antirevolutionairen)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2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Feminisme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069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Emancipatiebeweging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Gelijke rechten voor vrouwen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Feminisme</a:t>
            </a:r>
            <a:r>
              <a:rPr lang="nl-NL" sz="2400" b="1" dirty="0" smtClean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Vrouwen mogen ook studeren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Vrouwen mogen ook werken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Vrouwen mogen ook stemmen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1919: algemeen kiesrecht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34" y="670171"/>
            <a:ext cx="2018063" cy="26073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71" y="2924944"/>
            <a:ext cx="3159585" cy="3701008"/>
          </a:xfrm>
          <a:prstGeom prst="rect">
            <a:avLst/>
          </a:prstGeom>
        </p:spPr>
      </p:pic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6308540" y="2321114"/>
            <a:ext cx="2117745" cy="571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Aletta Jacobs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Tijdelijke aanduiding voor inhou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02147"/>
            <a:ext cx="4526249" cy="27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1820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881355" y="568708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1900</a:t>
            </a:r>
          </a:p>
        </p:txBody>
      </p:sp>
      <p:cxnSp>
        <p:nvCxnSpPr>
          <p:cNvPr id="32" name="Rechte verbindingslijn met pijl 31"/>
          <p:cNvCxnSpPr/>
          <p:nvPr/>
        </p:nvCxnSpPr>
        <p:spPr>
          <a:xfrm>
            <a:off x="107504" y="980728"/>
            <a:ext cx="0" cy="25940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35496" y="3574757"/>
            <a:ext cx="23042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Vanaf 1815</a:t>
            </a:r>
          </a:p>
          <a:p>
            <a:r>
              <a:rPr lang="nl-NL" b="1" dirty="0" smtClean="0"/>
              <a:t>Conservatieven zijn de belangrijksten in de politiek</a:t>
            </a:r>
            <a:endParaRPr lang="nl-NL" dirty="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4572000" y="980728"/>
            <a:ext cx="0" cy="30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2771800" y="4006805"/>
            <a:ext cx="28194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1870</a:t>
            </a:r>
          </a:p>
          <a:p>
            <a:r>
              <a:rPr lang="nl-NL" b="1" dirty="0" smtClean="0"/>
              <a:t>Confessionelen worden belangrijk in de politiek</a:t>
            </a:r>
            <a:endParaRPr lang="nl-NL" dirty="0"/>
          </a:p>
        </p:txBody>
      </p:sp>
      <p:cxnSp>
        <p:nvCxnSpPr>
          <p:cNvPr id="39" name="Rechte verbindingslijn met pijl 38"/>
          <p:cNvCxnSpPr/>
          <p:nvPr/>
        </p:nvCxnSpPr>
        <p:spPr>
          <a:xfrm flipH="1">
            <a:off x="2627784" y="980832"/>
            <a:ext cx="18078" cy="15118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467544" y="2483189"/>
            <a:ext cx="308318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1848</a:t>
            </a:r>
          </a:p>
          <a:p>
            <a:r>
              <a:rPr lang="nl-NL" b="1" dirty="0" smtClean="0"/>
              <a:t>Liberale grondwet. Liberalen worden het machtigste</a:t>
            </a:r>
            <a:endParaRPr lang="nl-NL" dirty="0"/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8" y="5838921"/>
            <a:ext cx="1622028" cy="912391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838921"/>
            <a:ext cx="1224136" cy="918102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50" y="5838921"/>
            <a:ext cx="687411" cy="917410"/>
          </a:xfrm>
          <a:prstGeom prst="rect">
            <a:avLst/>
          </a:prstGeom>
        </p:spPr>
      </p:pic>
      <p:cxnSp>
        <p:nvCxnSpPr>
          <p:cNvPr id="28" name="Rechte verbindingslijn met pijl 27"/>
          <p:cNvCxnSpPr/>
          <p:nvPr/>
        </p:nvCxnSpPr>
        <p:spPr>
          <a:xfrm flipH="1">
            <a:off x="5422939" y="983069"/>
            <a:ext cx="13157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644008" y="2639253"/>
            <a:ext cx="18902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1880</a:t>
            </a:r>
          </a:p>
          <a:p>
            <a:r>
              <a:rPr lang="nl-NL" b="1" dirty="0" smtClean="0"/>
              <a:t>Socialisten in Nederland</a:t>
            </a:r>
            <a:endParaRPr lang="nl-NL" dirty="0"/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89" y="5733256"/>
            <a:ext cx="781877" cy="1080294"/>
          </a:xfrm>
          <a:prstGeom prst="rect">
            <a:avLst/>
          </a:prstGeom>
        </p:spPr>
      </p:pic>
      <p:cxnSp>
        <p:nvCxnSpPr>
          <p:cNvPr id="34" name="Rechte verbindingslijn met pijl 33"/>
          <p:cNvCxnSpPr/>
          <p:nvPr/>
        </p:nvCxnSpPr>
        <p:spPr>
          <a:xfrm>
            <a:off x="8658453" y="980728"/>
            <a:ext cx="18003" cy="1884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6732240" y="2865710"/>
            <a:ext cx="2054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1917</a:t>
            </a:r>
          </a:p>
          <a:p>
            <a:r>
              <a:rPr lang="nl-NL" b="1" dirty="0" smtClean="0"/>
              <a:t>Algemeen mannenkiesrecht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2448272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1850</a:t>
            </a:r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8901414" y="980728"/>
            <a:ext cx="18003" cy="296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6948264" y="3946444"/>
            <a:ext cx="2054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1919</a:t>
            </a:r>
          </a:p>
          <a:p>
            <a:r>
              <a:rPr lang="nl-NL" b="1" dirty="0" smtClean="0"/>
              <a:t>Algemeen vrouwenkiesrecht</a:t>
            </a:r>
            <a:endParaRPr lang="nl-NL" dirty="0"/>
          </a:p>
        </p:txBody>
      </p:sp>
      <p:cxnSp>
        <p:nvCxnSpPr>
          <p:cNvPr id="42" name="Rechte verbindingslijn met pijl 41"/>
          <p:cNvCxnSpPr/>
          <p:nvPr/>
        </p:nvCxnSpPr>
        <p:spPr>
          <a:xfrm flipH="1">
            <a:off x="6300191" y="980728"/>
            <a:ext cx="2" cy="8292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/>
          <p:cNvSpPr txBox="1"/>
          <p:nvPr/>
        </p:nvSpPr>
        <p:spPr>
          <a:xfrm>
            <a:off x="5504134" y="1816077"/>
            <a:ext cx="25962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1890</a:t>
            </a:r>
          </a:p>
          <a:p>
            <a:r>
              <a:rPr lang="nl-NL" b="1" dirty="0" smtClean="0"/>
              <a:t>Feminisme in Nederland </a:t>
            </a:r>
            <a:endParaRPr lang="nl-NL" dirty="0"/>
          </a:p>
        </p:txBody>
      </p:sp>
      <p:pic>
        <p:nvPicPr>
          <p:cNvPr id="44" name="Afbeelding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26" y="5724932"/>
            <a:ext cx="781877" cy="1010185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02" y="5710553"/>
            <a:ext cx="734599" cy="1080294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52" y="5780798"/>
            <a:ext cx="781877" cy="91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5" grpId="0" animBg="1"/>
      <p:bldP spid="40" grpId="0" animBg="1"/>
      <p:bldP spid="29" grpId="0" animBg="1"/>
      <p:bldP spid="36" grpId="0" animBg="1"/>
      <p:bldP spid="41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choolplaa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7704" y="3849540"/>
            <a:ext cx="2304256" cy="294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868144" y="260648"/>
            <a:ext cx="3095625" cy="10795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Franse Revolutie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40152" y="2132856"/>
            <a:ext cx="2952750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Standenmaatschappij 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</a:rPr>
              <a:t>afgeschaft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940152" y="3717032"/>
            <a:ext cx="2951162" cy="79216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Burgers krijgen  vrijheid en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</a:rPr>
              <a:t>inspraak </a:t>
            </a:r>
            <a:r>
              <a:rPr lang="nl-NL" b="1" dirty="0">
                <a:solidFill>
                  <a:schemeClr val="bg1"/>
                </a:solidFill>
              </a:rPr>
              <a:t>in bestuur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7452320" y="1412776"/>
            <a:ext cx="0" cy="72008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452320" y="2996952"/>
            <a:ext cx="0" cy="6492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940152" y="5301208"/>
            <a:ext cx="2952328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Liberalisme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7452320" y="4581128"/>
            <a:ext cx="0" cy="6492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pic>
        <p:nvPicPr>
          <p:cNvPr id="10" name="Afbeelding 9" descr="Prise_bast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6436"/>
            <a:ext cx="4717091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Conservatisme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97349" y="1052736"/>
            <a:ext cx="8507288" cy="56886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nl-NL" sz="2400" b="1" i="1" dirty="0" err="1" smtClean="0"/>
              <a:t>conservare</a:t>
            </a:r>
            <a:r>
              <a:rPr lang="nl-NL" sz="2400" b="1" dirty="0" smtClean="0"/>
              <a:t>= Latijn: bewaren [conservenblikje]</a:t>
            </a:r>
          </a:p>
          <a:p>
            <a:pPr>
              <a:lnSpc>
                <a:spcPct val="150000"/>
              </a:lnSpc>
              <a:buNone/>
            </a:pP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De standenmaatschappij </a:t>
            </a:r>
            <a:r>
              <a:rPr lang="nl-NL" sz="2400" b="1" i="1" dirty="0" smtClean="0"/>
              <a:t>“bewaren”</a:t>
            </a:r>
            <a:r>
              <a:rPr lang="nl-NL" sz="2400" b="1" dirty="0" smtClean="0"/>
              <a:t>. 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Standenmaatschappij door God gegeven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De koning en adel moeten regeren.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Tegen de ideeën van de Franse Revolutie.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Tegen liberalen: geen inspraak voor burgers.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Tegen socialisten: geen inspraak voor arbeiders.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Verandering leidt alleen maar tot chaos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575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Liberalisme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781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i="1" dirty="0" err="1" smtClean="0"/>
              <a:t>Liber</a:t>
            </a:r>
            <a:r>
              <a:rPr lang="nl-NL" b="1" dirty="0" smtClean="0"/>
              <a:t> = Latijn: vrij</a:t>
            </a:r>
          </a:p>
          <a:p>
            <a:pPr>
              <a:buNone/>
            </a:pPr>
            <a:endParaRPr lang="nl-NL" b="1" dirty="0" smtClean="0"/>
          </a:p>
          <a:p>
            <a:r>
              <a:rPr lang="nl-NL" b="1" dirty="0" smtClean="0"/>
              <a:t>Meer inspraak voor de burgers</a:t>
            </a:r>
          </a:p>
          <a:p>
            <a:r>
              <a:rPr lang="nl-NL" b="1" dirty="0" smtClean="0"/>
              <a:t>Het individu is vrij om eigen leven te bepalen.</a:t>
            </a:r>
          </a:p>
          <a:p>
            <a:pPr lvl="1"/>
            <a:r>
              <a:rPr lang="nl-NL" b="1" dirty="0" smtClean="0"/>
              <a:t>De regering en de Kerk moeten zich niet bemoeien met het leven van burgers</a:t>
            </a:r>
          </a:p>
          <a:p>
            <a:pPr lvl="1"/>
            <a:r>
              <a:rPr lang="nl-NL" b="1" dirty="0" smtClean="0"/>
              <a:t>Alleen belasting voor veiligheid: politie, leger, wetten voor veiligheid</a:t>
            </a:r>
          </a:p>
          <a:p>
            <a:pPr>
              <a:buNone/>
            </a:pPr>
            <a:endParaRPr lang="nl-NL" b="1" dirty="0"/>
          </a:p>
          <a:p>
            <a:pPr>
              <a:buNone/>
            </a:pPr>
            <a:endParaRPr lang="nl-NL" sz="2800" b="1" i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95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Liberalisme</a:t>
            </a:r>
            <a:endParaRPr lang="nl-N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dirty="0" smtClean="0"/>
              <a:t>Johan Rudolf Thorbecke</a:t>
            </a:r>
            <a:endParaRPr lang="nl-NL" dirty="0"/>
          </a:p>
        </p:txBody>
      </p:sp>
      <p:pic>
        <p:nvPicPr>
          <p:cNvPr id="8" name="Tijdelijke aanduiding voor inhoud 7" descr="Thorbeck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30897" y="2174875"/>
            <a:ext cx="3270031" cy="3951288"/>
          </a:xfrm>
        </p:spPr>
      </p:pic>
      <p:sp>
        <p:nvSpPr>
          <p:cNvPr id="9" name="Ondertitel 2"/>
          <p:cNvSpPr>
            <a:spLocks noGrp="1"/>
          </p:cNvSpPr>
          <p:nvPr>
            <p:ph idx="1"/>
          </p:nvPr>
        </p:nvSpPr>
        <p:spPr>
          <a:xfrm>
            <a:off x="372448" y="1359478"/>
            <a:ext cx="4465513" cy="54985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b="1" i="1" dirty="0" err="1" smtClean="0"/>
              <a:t>Liber</a:t>
            </a:r>
            <a:r>
              <a:rPr lang="nl-NL" b="1" dirty="0" smtClean="0"/>
              <a:t> = Latijn: vrij</a:t>
            </a:r>
          </a:p>
          <a:p>
            <a:pPr>
              <a:buNone/>
            </a:pPr>
            <a:endParaRPr lang="nl-NL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Meer inspraak voor de burgers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/>
              <a:t>Het individu is vrij om eigen leven te bepalen.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regering en de Kerk moeten zich niet bemoeien met het leven van burgers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Alleen belasting voor veiligheid: politie, leger, wetten voor veiligheid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0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le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672" y="0"/>
            <a:ext cx="2954655" cy="6858000"/>
          </a:xfrm>
          <a:prstGeom prst="rect">
            <a:avLst/>
          </a:prstGeom>
        </p:spPr>
      </p:pic>
      <p:sp>
        <p:nvSpPr>
          <p:cNvPr id="3" name="Ovale toelichting 2"/>
          <p:cNvSpPr/>
          <p:nvPr/>
        </p:nvSpPr>
        <p:spPr>
          <a:xfrm>
            <a:off x="6012160" y="764704"/>
            <a:ext cx="2808312" cy="2304256"/>
          </a:xfrm>
          <a:prstGeom prst="wedgeEllipseCallout">
            <a:avLst>
              <a:gd name="adj1" fmla="val -86823"/>
              <a:gd name="adj2" fmla="val -3487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latin typeface="Lucida Handwriting" pitchFamily="66" charset="0"/>
              </a:rPr>
              <a:t>Mensen die arm zijn hebben hun eigen lot in hun eigen handen….</a:t>
            </a:r>
            <a:endParaRPr lang="nl-NL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4" name="Ovale toelichting 3"/>
          <p:cNvSpPr/>
          <p:nvPr/>
        </p:nvSpPr>
        <p:spPr>
          <a:xfrm>
            <a:off x="107504" y="692696"/>
            <a:ext cx="2952328" cy="2304256"/>
          </a:xfrm>
          <a:prstGeom prst="wedgeEllipseCallout">
            <a:avLst>
              <a:gd name="adj1" fmla="val 88954"/>
              <a:gd name="adj2" fmla="val -33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latin typeface="Lucida Handwriting" pitchFamily="66" charset="0"/>
              </a:rPr>
              <a:t>Laat ze maar gaan werken, dan komen ze vanzelf uit de armoede!!!</a:t>
            </a:r>
            <a:endParaRPr lang="nl-NL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5" name="Ovale toelichting 4"/>
          <p:cNvSpPr/>
          <p:nvPr/>
        </p:nvSpPr>
        <p:spPr>
          <a:xfrm>
            <a:off x="5652120" y="116632"/>
            <a:ext cx="3312368" cy="2736304"/>
          </a:xfrm>
          <a:prstGeom prst="wedgeEllipseCallout">
            <a:avLst>
              <a:gd name="adj1" fmla="val -72692"/>
              <a:gd name="adj2" fmla="val -1544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latin typeface="Lucida Handwriting" pitchFamily="66" charset="0"/>
              </a:rPr>
              <a:t>Geld geven aan armen helpt niet.</a:t>
            </a:r>
          </a:p>
          <a:p>
            <a:pPr algn="ctr"/>
            <a:r>
              <a:rPr lang="nl-NL" b="1" dirty="0" smtClean="0">
                <a:solidFill>
                  <a:schemeClr val="tx1"/>
                </a:solidFill>
                <a:latin typeface="Lucida Handwriting" pitchFamily="66" charset="0"/>
              </a:rPr>
              <a:t>Daar blijven ze lui van. Dat spoort niet aan om te gaan werken.</a:t>
            </a:r>
            <a:endParaRPr lang="nl-NL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07504" y="3933056"/>
            <a:ext cx="320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Liberalen over armoede</a:t>
            </a:r>
            <a:endParaRPr lang="nl-N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e toelichting 6"/>
          <p:cNvSpPr/>
          <p:nvPr/>
        </p:nvSpPr>
        <p:spPr>
          <a:xfrm>
            <a:off x="107504" y="260648"/>
            <a:ext cx="3384376" cy="2304256"/>
          </a:xfrm>
          <a:prstGeom prst="wedgeEllipseCallout">
            <a:avLst>
              <a:gd name="adj1" fmla="val 72423"/>
              <a:gd name="adj2" fmla="val -152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latin typeface="Lucida Handwriting" pitchFamily="66" charset="0"/>
              </a:rPr>
              <a:t>Arme mensen kiezen zelf voor armoede.</a:t>
            </a:r>
          </a:p>
          <a:p>
            <a:pPr algn="ctr"/>
            <a:r>
              <a:rPr lang="nl-NL" b="1" dirty="0" smtClean="0">
                <a:solidFill>
                  <a:schemeClr val="tx1"/>
                </a:solidFill>
                <a:latin typeface="Lucida Handwriting" pitchFamily="66" charset="0"/>
              </a:rPr>
              <a:t>Het zijn domme en luie zuipschuiten!!</a:t>
            </a:r>
            <a:endParaRPr lang="nl-NL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Liberalisme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78112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Liberalen zijn voor het kapitalisme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Liberalen zijn voor een vrije markt economie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Ondernemers bepalen zelf de productie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Concurrentie bepaalt de prijs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De overheid moet zich niet bemoeien met economie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Geen wetten		</a:t>
            </a:r>
            <a:r>
              <a:rPr lang="nl-NL" sz="2400" b="1" dirty="0" smtClean="0">
                <a:sym typeface="Wingdings" pitchFamily="2" charset="2"/>
              </a:rPr>
              <a:t> geen vrijheid</a:t>
            </a:r>
            <a:endParaRPr lang="nl-NL" sz="2400" b="1" dirty="0" smtClean="0"/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Geen belastingen	</a:t>
            </a:r>
            <a:r>
              <a:rPr lang="nl-NL" sz="2400" b="1" dirty="0" smtClean="0">
                <a:sym typeface="Wingdings" pitchFamily="2" charset="2"/>
              </a:rPr>
              <a:t> minder winst</a:t>
            </a:r>
            <a:endParaRPr lang="nl-NL" sz="2400" b="1" dirty="0" smtClean="0"/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Geen subsidies		</a:t>
            </a:r>
            <a:r>
              <a:rPr lang="nl-NL" sz="2400" b="1" dirty="0" smtClean="0">
                <a:sym typeface="Wingdings" pitchFamily="2" charset="2"/>
              </a:rPr>
              <a:t> oneerlijke concurrentie</a:t>
            </a:r>
            <a:endParaRPr lang="nl-NL" sz="2400" b="1" dirty="0" smtClean="0"/>
          </a:p>
          <a:p>
            <a:pPr>
              <a:lnSpc>
                <a:spcPct val="150000"/>
              </a:lnSpc>
              <a:buNone/>
            </a:pPr>
            <a:endParaRPr lang="nl-NL" sz="2400" b="1" dirty="0"/>
          </a:p>
          <a:p>
            <a:pPr>
              <a:lnSpc>
                <a:spcPct val="150000"/>
              </a:lnSpc>
              <a:buNone/>
            </a:pPr>
            <a:endParaRPr lang="nl-NL" sz="2400" b="1" i="1" dirty="0"/>
          </a:p>
          <a:p>
            <a:pPr>
              <a:lnSpc>
                <a:spcPct val="15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339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Vergro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4139952" cy="524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1889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Industrialisering</a:t>
            </a:r>
            <a:r>
              <a:rPr kumimoji="0" lang="nl-NL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bracht veel ellende met zich mee</a:t>
            </a:r>
            <a:endParaRPr kumimoji="0" lang="nl-NL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1" descr="5293FO0049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795514" cy="52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Vergroo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557338"/>
            <a:ext cx="4248150" cy="518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Vergroo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20888"/>
            <a:ext cx="43862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4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863</Words>
  <Application>Microsoft Office PowerPoint</Application>
  <PresentationFormat>Diavoorstelling (4:3)</PresentationFormat>
  <Paragraphs>202</Paragraphs>
  <Slides>24</Slides>
  <Notes>0</Notes>
  <HiddenSlides>4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Copperplate Gothic Bold</vt:lpstr>
      <vt:lpstr>Elephant</vt:lpstr>
      <vt:lpstr>Lucida Handwriting</vt:lpstr>
      <vt:lpstr>Wingdings</vt:lpstr>
      <vt:lpstr>Office-thema</vt:lpstr>
      <vt:lpstr>Politieke stromingen</vt:lpstr>
      <vt:lpstr>PowerPoint-presentatie</vt:lpstr>
      <vt:lpstr>PowerPoint-presentatie</vt:lpstr>
      <vt:lpstr>Conservatisme</vt:lpstr>
      <vt:lpstr>Liberalisme</vt:lpstr>
      <vt:lpstr>Liberalisme</vt:lpstr>
      <vt:lpstr>PowerPoint-presentatie</vt:lpstr>
      <vt:lpstr>Liberalisme</vt:lpstr>
      <vt:lpstr>PowerPoint-presentatie</vt:lpstr>
      <vt:lpstr>Industrialisatie</vt:lpstr>
      <vt:lpstr>Socialisme</vt:lpstr>
      <vt:lpstr>Socialisme</vt:lpstr>
      <vt:lpstr>Socialisme</vt:lpstr>
      <vt:lpstr>Socialisme</vt:lpstr>
      <vt:lpstr>Confessionalisme </vt:lpstr>
      <vt:lpstr>Wie is wie? Welke politieke stromingen herken je in de Tweede Kamer?</vt:lpstr>
      <vt:lpstr>A = Conservatisme</vt:lpstr>
      <vt:lpstr>B = Katholieken</vt:lpstr>
      <vt:lpstr>C = Liberalisme</vt:lpstr>
      <vt:lpstr>D = Antirevolutionairen </vt:lpstr>
      <vt:lpstr>PowerPoint-presentatie</vt:lpstr>
      <vt:lpstr>Ontwikkeling  van de ideologieën</vt:lpstr>
      <vt:lpstr>Feminisme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Industriële Revolutie</dc:title>
  <dc:creator>Ruffin</dc:creator>
  <cp:lastModifiedBy>Claudio Ruffin</cp:lastModifiedBy>
  <cp:revision>45</cp:revision>
  <dcterms:created xsi:type="dcterms:W3CDTF">2012-01-22T19:55:34Z</dcterms:created>
  <dcterms:modified xsi:type="dcterms:W3CDTF">2017-04-12T08:40:49Z</dcterms:modified>
</cp:coreProperties>
</file>